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301" r:id="rId2"/>
    <p:sldId id="265" r:id="rId3"/>
    <p:sldId id="605" r:id="rId4"/>
    <p:sldId id="619" r:id="rId5"/>
    <p:sldId id="618" r:id="rId6"/>
    <p:sldId id="601" r:id="rId7"/>
    <p:sldId id="615" r:id="rId8"/>
    <p:sldId id="616" r:id="rId9"/>
    <p:sldId id="602" r:id="rId10"/>
    <p:sldId id="617" r:id="rId11"/>
    <p:sldId id="621" r:id="rId12"/>
    <p:sldId id="613" r:id="rId13"/>
    <p:sldId id="620" r:id="rId14"/>
    <p:sldId id="586" r:id="rId15"/>
  </p:sldIdLst>
  <p:sldSz cx="12192000" cy="6858000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Lato Light" panose="020F0302020204030204" pitchFamily="34" charset="0"/>
      <p:regular r:id="rId22"/>
      <p:bold r:id="rId23"/>
      <p:italic r:id="rId24"/>
      <p:boldItalic r:id="rId25"/>
    </p:embeddedFont>
    <p:embeddedFont>
      <p:font typeface="Roboto Slab" pitchFamily="2" charset="0"/>
      <p:regular r:id="rId26"/>
      <p:bold r:id="rId27"/>
    </p:embeddedFont>
  </p:embeddedFontLst>
  <p:custDataLst>
    <p:tags r:id="rId28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79" autoAdjust="0"/>
    <p:restoredTop sz="94718"/>
  </p:normalViewPr>
  <p:slideViewPr>
    <p:cSldViewPr snapToGrid="0">
      <p:cViewPr varScale="1">
        <p:scale>
          <a:sx n="75" d="100"/>
          <a:sy n="75" d="100"/>
        </p:scale>
        <p:origin x="160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gs" Target="tags/tag1.xml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598A290-807A-289F-19C7-41A25DE81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330E716-9AB0-9774-41B8-62D7D9D3FF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EC12B604-B9CB-9993-3374-049A807D15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83597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CFF374FA-3C4E-451F-1596-95173C5E7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9F9862D7-8839-56D0-E009-B4ED306ED3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5A1557E2-46B5-C058-D5B0-BF14A9B097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534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C56B95-044C-4407-D1A0-798D4AF41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3EA17C4-0876-EAA6-BCFE-596C12336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E746F90-D5FE-D2B6-E260-F7F9FD395D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8987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BA7362D-6056-A2A6-C8AB-C80A639C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43E78E5-82AF-0437-3378-A21CFB92CD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0BD1D3B-1BB8-BD4F-EBC3-44A984BFC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2537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2353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7213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E3641AA-FADF-ECA1-E555-CB9403B61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1C44B38-99CE-5784-23FC-1F45DD1594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4E95C3DE-F777-66BA-69B2-CE05890F5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1693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14F574F9-0837-158C-F4A8-3FA3B1DD2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ABD8E0A-A377-8B63-14E7-DAA3992EE5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649E87C-656E-E211-0089-5AA207BB3E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6323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952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1D3C67F-1A44-388A-0CCA-9DEC18B4E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F892281-7664-57F5-5E1B-C0B53032E6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F49CAEB-F1C0-9B6E-FD64-F6083841B3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8727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D2E9D77-49A7-34DC-2C41-7946BFB74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E45BF12-70F7-5760-5844-D44E041BF1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95480EF-EBFB-F29B-1BCC-244F5FE225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39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8463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url=https%3A%2F%2Fwww.comet.com%2Fsite%2Fblog%2Fexplainable-ai-for-transformers%2F&amp;psig=AOvVaw2-U6z1AYPwjC1394WKVmXh&amp;ust=1746099407086000&amp;source=images&amp;cd=vfe&amp;opi=89978449&amp;ved=0CBMQjRxqFwoTCPj9tKnV_4wDFQAAAAAdAAAAABBa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6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Recurrent Neural Networks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A42A75B-1FF3-F191-F359-2F7DF23D1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4479F518-132B-66D3-026A-6C58047E29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Benefits of Attention Layers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7E5EF3EE-D03D-E4ED-B0D3-DD08DF5EBA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Improved Accuracy: Focus on key time steps.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Interpretability: Understand what the model "looks at."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Scalability: Easier learning for long sequences.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3319" name="Picture 7" descr="Explainable AI: Visualizing Attention in Transformers">
            <a:hlinkClick r:id="rId3"/>
            <a:extLst>
              <a:ext uri="{FF2B5EF4-FFF2-40B4-BE49-F238E27FC236}">
                <a16:creationId xmlns:a16="http://schemas.microsoft.com/office/drawing/2014/main" id="{54A8586A-9C4A-82AC-77C7-247F5DCAB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45" y="3429000"/>
            <a:ext cx="5570703" cy="313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Explainable AI: Visualizing Attention in Transformers">
            <a:extLst>
              <a:ext uri="{FF2B5EF4-FFF2-40B4-BE49-F238E27FC236}">
                <a16:creationId xmlns:a16="http://schemas.microsoft.com/office/drawing/2014/main" id="{C239F144-C6B7-98AC-84A8-5C8700191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9012" y="-3771060"/>
            <a:ext cx="1015635" cy="57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317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F7881E15-9D97-F695-89C4-7AB966581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692E270C-5C3D-C771-5085-81E47F31225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4210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2887173-5CE5-15C7-55B5-942BB0F02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F90704B-1AB3-5C55-1EFD-700AC6698E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Multi-Head Attention Layers</a:t>
            </a:r>
            <a:endParaRPr dirty="0"/>
          </a:p>
        </p:txBody>
      </p:sp>
      <p:sp>
        <p:nvSpPr>
          <p:cNvPr id="13" name="Google Shape;251;p1">
            <a:extLst>
              <a:ext uri="{FF2B5EF4-FFF2-40B4-BE49-F238E27FC236}">
                <a16:creationId xmlns:a16="http://schemas.microsoft.com/office/drawing/2014/main" id="{A6269BD8-8BFC-EC96-6ACC-CD1D23C0D3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27629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Introduced in Transformer models.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Applies multiple attention heads in parallel.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head learns to focus on different aspects of the input.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Outputs from all heads are concatenated and linearly transformed.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35FA049-3248-3813-E813-2ECE3AEFF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29968"/>
            <a:ext cx="6368480" cy="20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0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C0E3CF1-5A12-3008-4A59-B8B3673B7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0DB77DC-6AA4-DCFD-F28C-960102F66C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Multi-Head Attention Layers</a:t>
            </a:r>
            <a:endParaRPr dirty="0"/>
          </a:p>
        </p:txBody>
      </p:sp>
      <p:sp>
        <p:nvSpPr>
          <p:cNvPr id="13" name="Google Shape;251;p1">
            <a:extLst>
              <a:ext uri="{FF2B5EF4-FFF2-40B4-BE49-F238E27FC236}">
                <a16:creationId xmlns:a16="http://schemas.microsoft.com/office/drawing/2014/main" id="{29191230-6388-F638-412E-C51E6E570C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527629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Introduced in Transformer models.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Applies multiple attention heads in parallel.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head learns to focus on different aspects of the input.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Outputs from all heads are concatenated and linearly transformed.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6386" name="Picture 2" descr="Preview Image">
            <a:extLst>
              <a:ext uri="{FF2B5EF4-FFF2-40B4-BE49-F238E27FC236}">
                <a16:creationId xmlns:a16="http://schemas.microsoft.com/office/drawing/2014/main" id="{2215D430-8241-A914-CF25-9B97CF87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81942"/>
            <a:ext cx="5148573" cy="2810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305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13329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DL: RNNs</a:t>
            </a:r>
            <a:endParaRPr dirty="0"/>
          </a:p>
        </p:txBody>
      </p:sp>
      <p:pic>
        <p:nvPicPr>
          <p:cNvPr id="2" name="Picture 2" descr="CS 230 - Recurrent Neural Networks Cheatsheet">
            <a:extLst>
              <a:ext uri="{FF2B5EF4-FFF2-40B4-BE49-F238E27FC236}">
                <a16:creationId xmlns:a16="http://schemas.microsoft.com/office/drawing/2014/main" id="{F5EAC193-6BA3-191E-FB6D-F7BE99EAA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817" y="3916327"/>
            <a:ext cx="5193583" cy="259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LSTM Gates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Gates allow LSTMs to control short- and long-term memories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965246"/>
              </a:xfrm>
              <a:prstGeom prst="rect">
                <a:avLst/>
              </a:prstGeom>
              <a:blipFill>
                <a:blip r:embed="rId3"/>
                <a:stretch>
                  <a:fillRect l="-1031" t="-22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A diagram of a machine&#10;&#10;Description automatically generated">
            <a:extLst>
              <a:ext uri="{FF2B5EF4-FFF2-40B4-BE49-F238E27FC236}">
                <a16:creationId xmlns:a16="http://schemas.microsoft.com/office/drawing/2014/main" id="{D01394A4-97A9-53EC-4E1D-E5915505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069" y="2925817"/>
            <a:ext cx="6493046" cy="3443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C31E6A-4FA0-9ED9-AE2B-0C27F00AB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92" y="2968953"/>
            <a:ext cx="34925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7CC06-BD4F-D23A-D1B0-BCFABA709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392" y="3311198"/>
            <a:ext cx="3390900" cy="419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BC0EA4-B71C-CB4B-99DC-C68A80010E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3392" y="3804142"/>
            <a:ext cx="3848100" cy="406400"/>
          </a:xfrm>
          <a:prstGeom prst="rect">
            <a:avLst/>
          </a:prstGeom>
        </p:spPr>
      </p:pic>
      <p:pic>
        <p:nvPicPr>
          <p:cNvPr id="7" name="Picture 6" descr="A black letter with a white background&#10;&#10;Description automatically generated">
            <a:extLst>
              <a:ext uri="{FF2B5EF4-FFF2-40B4-BE49-F238E27FC236}">
                <a16:creationId xmlns:a16="http://schemas.microsoft.com/office/drawing/2014/main" id="{91453909-3876-6B27-8E26-6C14BF950B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3392" y="4258331"/>
            <a:ext cx="27051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E53874-2A6E-F6A1-6293-B6BC3BC1E8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9591" y="4805526"/>
            <a:ext cx="3467100" cy="330200"/>
          </a:xfrm>
          <a:prstGeom prst="rect">
            <a:avLst/>
          </a:prstGeom>
        </p:spPr>
      </p:pic>
      <p:pic>
        <p:nvPicPr>
          <p:cNvPr id="12" name="Picture 11" descr="A black and white text&#10;&#10;Description automatically generated">
            <a:extLst>
              <a:ext uri="{FF2B5EF4-FFF2-40B4-BE49-F238E27FC236}">
                <a16:creationId xmlns:a16="http://schemas.microsoft.com/office/drawing/2014/main" id="{8510248C-974C-C3C3-6AA0-4952BE8A9D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4914" y="5178753"/>
            <a:ext cx="24130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529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1DC9BC9-CD64-93A5-75B1-BF530A2FD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AF25A9A-996B-CCDC-B6F6-7C145A4E8E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20397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Encoder-Decoder LSTM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C574D327-BDB8-F6F3-5D3A-7DADF1A9CF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Seq2seq LSTM encoder-decoder networks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0" name="Picture 9" descr="A diagram of a diagram of a process&#10;&#10;AI-generated content may be incorrect.">
            <a:extLst>
              <a:ext uri="{FF2B5EF4-FFF2-40B4-BE49-F238E27FC236}">
                <a16:creationId xmlns:a16="http://schemas.microsoft.com/office/drawing/2014/main" id="{78E58542-7B8C-9478-BC2D-3DDE14243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467" y="2540000"/>
            <a:ext cx="9480387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8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2D79AA2-E77B-3C6F-4EB5-75AF5FEC3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E4C7565-0560-185A-9A72-77A9777B0C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Attention Layers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B1026C26-F1A3-A9BF-869C-4EEE3E389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Traditional models like RNNs and LSTMs treat all time steps equally.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reality, some moments matter more than others.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Goal: Learn to focus on important time steps dynamically.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170" name="Picture 2" descr="Attention Vector Art, Icons, and Graphics for Free Download">
            <a:extLst>
              <a:ext uri="{FF2B5EF4-FFF2-40B4-BE49-F238E27FC236}">
                <a16:creationId xmlns:a16="http://schemas.microsoft.com/office/drawing/2014/main" id="{29CB4411-74C9-1C02-6C94-402FB1ACB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6" y="3560482"/>
            <a:ext cx="5129463" cy="256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9433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What is Attention?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mechanism that lets models learn where to focus.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Assigns a weight to each input element.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Outputs a context vector summarizing important parts.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8194" name="Picture 2" descr="A Brief Overview of Attention Mechanism | by Synced | SyncedReview | Medium">
            <a:extLst>
              <a:ext uri="{FF2B5EF4-FFF2-40B4-BE49-F238E27FC236}">
                <a16:creationId xmlns:a16="http://schemas.microsoft.com/office/drawing/2014/main" id="{FEB98E9D-02BE-99AE-2EF1-0ABEDDC22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695" y="3355975"/>
            <a:ext cx="4229100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6843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9651502-643A-4A0E-D5BE-C484ECCFD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977C20E-351B-9C09-84FC-D76EE236AF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Attention Works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D6EB6B6D-20B5-F070-2AA5-A8BC7C5E0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Score each time step with a small neural network.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Apply </a:t>
            </a:r>
            <a:r>
              <a:rPr lang="en-US" dirty="0" err="1"/>
              <a:t>softmax</a:t>
            </a:r>
            <a:r>
              <a:rPr lang="en-US" dirty="0"/>
              <a:t> to get attention weights.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Multiply each hidden state by its weight.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Sum to get the context vector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CF353A9-91D9-D9C5-5B7A-455A492C2EF5}"/>
              </a:ext>
            </a:extLst>
          </p:cNvPr>
          <p:cNvSpPr/>
          <p:nvPr/>
        </p:nvSpPr>
        <p:spPr>
          <a:xfrm>
            <a:off x="3890682" y="4803321"/>
            <a:ext cx="340659" cy="32272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6" name="Picture 6" descr="Deep LSTM network architecture. | Download Scientific Diagram">
            <a:extLst>
              <a:ext uri="{FF2B5EF4-FFF2-40B4-BE49-F238E27FC236}">
                <a16:creationId xmlns:a16="http://schemas.microsoft.com/office/drawing/2014/main" id="{9DAAF3A0-FC85-E6BB-2BA7-9D4A42906A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874"/>
          <a:stretch/>
        </p:blipFill>
        <p:spPr bwMode="auto">
          <a:xfrm>
            <a:off x="1041883" y="3759226"/>
            <a:ext cx="1665459" cy="27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BF5C247-6D28-72F5-262C-79AA7EC8F4F7}"/>
              </a:ext>
            </a:extLst>
          </p:cNvPr>
          <p:cNvCxnSpPr>
            <a:endCxn id="7" idx="1"/>
          </p:cNvCxnSpPr>
          <p:nvPr/>
        </p:nvCxnSpPr>
        <p:spPr>
          <a:xfrm>
            <a:off x="2707342" y="3943350"/>
            <a:ext cx="1233228" cy="9072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841BDCD-6E25-5F56-B078-5E45BBC9170F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2707342" y="4534700"/>
            <a:ext cx="1183340" cy="42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4BC754F-196F-CD9D-183E-B774C2F298CB}"/>
              </a:ext>
            </a:extLst>
          </p:cNvPr>
          <p:cNvCxnSpPr>
            <a:cxnSpLocks/>
          </p:cNvCxnSpPr>
          <p:nvPr/>
        </p:nvCxnSpPr>
        <p:spPr>
          <a:xfrm flipV="1">
            <a:off x="2682398" y="5052650"/>
            <a:ext cx="1208284" cy="717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5271445-0433-8C8F-C772-836FBB187350}"/>
              </a:ext>
            </a:extLst>
          </p:cNvPr>
          <p:cNvSpPr/>
          <p:nvPr/>
        </p:nvSpPr>
        <p:spPr>
          <a:xfrm>
            <a:off x="3785882" y="3999117"/>
            <a:ext cx="561975" cy="1905000"/>
          </a:xfrm>
          <a:prstGeom prst="rect">
            <a:avLst/>
          </a:prstGeom>
          <a:solidFill>
            <a:schemeClr val="accent1">
              <a:alpha val="3831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Deep LSTM network architecture. | Download Scientific Diagram">
            <a:extLst>
              <a:ext uri="{FF2B5EF4-FFF2-40B4-BE49-F238E27FC236}">
                <a16:creationId xmlns:a16="http://schemas.microsoft.com/office/drawing/2014/main" id="{22AE6ADB-7661-7368-CFBA-A3DFE8B682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3" r="890"/>
          <a:stretch/>
        </p:blipFill>
        <p:spPr bwMode="auto">
          <a:xfrm>
            <a:off x="4673545" y="3759226"/>
            <a:ext cx="480677" cy="273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B1EF962-78BA-B8B1-62AA-392EF9A3F0B5}"/>
              </a:ext>
            </a:extLst>
          </p:cNvPr>
          <p:cNvCxnSpPr>
            <a:cxnSpLocks/>
          </p:cNvCxnSpPr>
          <p:nvPr/>
        </p:nvCxnSpPr>
        <p:spPr>
          <a:xfrm flipV="1">
            <a:off x="4217525" y="4159606"/>
            <a:ext cx="456020" cy="690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77597B-A38B-F9C9-99EB-F2D2AB4B2F44}"/>
              </a:ext>
            </a:extLst>
          </p:cNvPr>
          <p:cNvCxnSpPr>
            <a:cxnSpLocks/>
          </p:cNvCxnSpPr>
          <p:nvPr/>
        </p:nvCxnSpPr>
        <p:spPr>
          <a:xfrm flipV="1">
            <a:off x="4231341" y="4668512"/>
            <a:ext cx="442204" cy="283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978BF6-FBE6-7268-50AC-2BEA9F685955}"/>
              </a:ext>
            </a:extLst>
          </p:cNvPr>
          <p:cNvCxnSpPr>
            <a:cxnSpLocks/>
          </p:cNvCxnSpPr>
          <p:nvPr/>
        </p:nvCxnSpPr>
        <p:spPr>
          <a:xfrm>
            <a:off x="4231341" y="5086261"/>
            <a:ext cx="442204" cy="443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A diagram of a machine&#10;&#10;AI-generated content may be incorrect.">
            <a:extLst>
              <a:ext uri="{FF2B5EF4-FFF2-40B4-BE49-F238E27FC236}">
                <a16:creationId xmlns:a16="http://schemas.microsoft.com/office/drawing/2014/main" id="{E3A0B83A-1C0C-F0CA-1F67-DF7C2877C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04" y="3200401"/>
            <a:ext cx="4243585" cy="345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72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686AE51-CDCE-36F2-225D-A285A9C1A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8B310A4-C4EC-DBAE-344D-9A8CBA925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Attention Layers (Business Uses)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2174F341-D4B4-6AD2-3923-6C1937EEC1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Besides the regular use of LLMs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Forecasting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Past sales, promotions, holidays, weather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Attention focuses on: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Holiday seasons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Promotional weeks</a:t>
            </a:r>
          </a:p>
          <a:p>
            <a:pPr lvl="2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Special weather events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2290" name="Picture 2" descr="What Is Your Focus On?">
            <a:extLst>
              <a:ext uri="{FF2B5EF4-FFF2-40B4-BE49-F238E27FC236}">
                <a16:creationId xmlns:a16="http://schemas.microsoft.com/office/drawing/2014/main" id="{50BD7C3C-5C8B-90B5-644D-CABCFF6A3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844" y="4318086"/>
            <a:ext cx="3866292" cy="217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343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Attention Layers Anatomy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Example of Attention Layers: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000000"/>
                </a:solidFill>
              </a:rPr>
              <a:t>Dense(1): </a:t>
            </a:r>
            <a:r>
              <a:rPr lang="en-US" dirty="0"/>
              <a:t>Assigns a score to each time step.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Softmax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dirty="0"/>
              <a:t>Normalizes into probabilities.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Reduce_sum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dirty="0"/>
              <a:t>Dot Product creates the context vector.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5EFB5C-8335-F96A-4499-1729E08C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391" y="3950386"/>
            <a:ext cx="7759700" cy="165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6143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27340</TotalTime>
  <Words>547</Words>
  <Application>Microsoft Macintosh PowerPoint</Application>
  <PresentationFormat>Widescreen</PresentationFormat>
  <Paragraphs>190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Cambria Math</vt:lpstr>
      <vt:lpstr>Wingdings</vt:lpstr>
      <vt:lpstr>Lato</vt:lpstr>
      <vt:lpstr>Roboto Slab</vt:lpstr>
      <vt:lpstr>Lato Light</vt:lpstr>
      <vt:lpstr>Arial</vt:lpstr>
      <vt:lpstr>Office Theme</vt:lpstr>
      <vt:lpstr>Module 6</vt:lpstr>
      <vt:lpstr>DL: RNNs</vt:lpstr>
      <vt:lpstr>LSTM Gates</vt:lpstr>
      <vt:lpstr>Encoder-Decoder LSTM</vt:lpstr>
      <vt:lpstr>Attention Layers</vt:lpstr>
      <vt:lpstr>What is Attention?</vt:lpstr>
      <vt:lpstr>How Attention Works</vt:lpstr>
      <vt:lpstr>Attention Layers (Business Uses)</vt:lpstr>
      <vt:lpstr>Attention Layers Anatomy</vt:lpstr>
      <vt:lpstr>Benefits of Attention Layers</vt:lpstr>
      <vt:lpstr>Python</vt:lpstr>
      <vt:lpstr>Multi-Head Attention Layers</vt:lpstr>
      <vt:lpstr>Multi-Head Attention Layers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201</cp:revision>
  <dcterms:modified xsi:type="dcterms:W3CDTF">2025-04-30T17:08:46Z</dcterms:modified>
</cp:coreProperties>
</file>